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0" r:id="rId6"/>
    <p:sldId id="263" r:id="rId7"/>
    <p:sldId id="262" r:id="rId8"/>
    <p:sldId id="264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2476"/>
  </p:normalViewPr>
  <p:slideViewPr>
    <p:cSldViewPr>
      <p:cViewPr>
        <p:scale>
          <a:sx n="91" d="100"/>
          <a:sy n="91" d="100"/>
        </p:scale>
        <p:origin x="-102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670507-EE5F-4305-89CF-989114237B6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30D52742-248D-46F9-9CF5-8040B7A5C353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L" sz="1200" dirty="0" smtClean="0">
              <a:solidFill>
                <a:schemeClr val="bg1"/>
              </a:solidFill>
            </a:rPr>
            <a:t>Acompañamiento familiar</a:t>
          </a:r>
          <a:endParaRPr lang="es-CL" sz="1200" dirty="0">
            <a:solidFill>
              <a:schemeClr val="bg1"/>
            </a:solidFill>
          </a:endParaRPr>
        </a:p>
      </dgm:t>
    </dgm:pt>
    <dgm:pt modelId="{7CF5E074-2467-463A-8CEE-C39AB80518A2}" type="parTrans" cxnId="{5E378102-4C0D-46A3-8484-9AD1D761CA06}">
      <dgm:prSet/>
      <dgm:spPr/>
      <dgm:t>
        <a:bodyPr/>
        <a:lstStyle/>
        <a:p>
          <a:endParaRPr lang="es-CL" sz="1800"/>
        </a:p>
      </dgm:t>
    </dgm:pt>
    <dgm:pt modelId="{F2A0D07B-F5C1-4D74-9E04-BEE7D4ABF74C}" type="sibTrans" cxnId="{5E378102-4C0D-46A3-8484-9AD1D761CA06}">
      <dgm:prSet/>
      <dgm:spPr>
        <a:ln>
          <a:solidFill>
            <a:srgbClr val="48515A"/>
          </a:solidFill>
        </a:ln>
      </dgm:spPr>
      <dgm:t>
        <a:bodyPr/>
        <a:lstStyle/>
        <a:p>
          <a:endParaRPr lang="es-CL" sz="1800"/>
        </a:p>
      </dgm:t>
    </dgm:pt>
    <dgm:pt modelId="{5A290ECA-DDB5-46D6-9B89-4E08B3867962}">
      <dgm:prSet phldrT="[Texto]" custT="1"/>
      <dgm:spPr>
        <a:solidFill>
          <a:schemeClr val="tx2"/>
        </a:solidFill>
      </dgm:spPr>
      <dgm:t>
        <a:bodyPr/>
        <a:lstStyle/>
        <a:p>
          <a:r>
            <a:rPr lang="es-CL" sz="1200" b="1" dirty="0" smtClean="0">
              <a:solidFill>
                <a:schemeClr val="bg1"/>
              </a:solidFill>
            </a:rPr>
            <a:t>Acompañamiento del niño/a a través de la </a:t>
          </a:r>
          <a:r>
            <a:rPr lang="es-CL" sz="1200" b="1" dirty="0" smtClean="0">
              <a:solidFill>
                <a:schemeClr val="bg1"/>
              </a:solidFill>
            </a:rPr>
            <a:t>Educadores de Trato Directo</a:t>
          </a:r>
          <a:endParaRPr lang="es-CL" sz="1200" b="1" dirty="0">
            <a:solidFill>
              <a:schemeClr val="bg1"/>
            </a:solidFill>
          </a:endParaRPr>
        </a:p>
      </dgm:t>
    </dgm:pt>
    <dgm:pt modelId="{C8CBA82C-9E28-4184-8B03-7BDA8686488C}" type="parTrans" cxnId="{89A78306-E803-4B1E-B387-D198408B1B07}">
      <dgm:prSet/>
      <dgm:spPr/>
      <dgm:t>
        <a:bodyPr/>
        <a:lstStyle/>
        <a:p>
          <a:endParaRPr lang="es-CL" sz="1800"/>
        </a:p>
      </dgm:t>
    </dgm:pt>
    <dgm:pt modelId="{5625E6AD-A198-4368-A64C-8C864586C77F}" type="sibTrans" cxnId="{89A78306-E803-4B1E-B387-D198408B1B07}">
      <dgm:prSet/>
      <dgm:spPr/>
      <dgm:t>
        <a:bodyPr/>
        <a:lstStyle/>
        <a:p>
          <a:endParaRPr lang="es-CL" sz="1800"/>
        </a:p>
      </dgm:t>
    </dgm:pt>
    <dgm:pt modelId="{8FEA0647-5794-449F-8E4A-E83622B5FF3F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8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200" b="1" dirty="0" smtClean="0"/>
            <a:t>Trabajo comunitario en territorios pertenencia</a:t>
          </a: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dirty="0"/>
        </a:p>
      </dgm:t>
    </dgm:pt>
    <dgm:pt modelId="{A4927379-5BCC-42D4-B782-54887AABF778}" type="parTrans" cxnId="{04B06E7E-C2BC-4612-A314-DA5E66431B5C}">
      <dgm:prSet/>
      <dgm:spPr/>
      <dgm:t>
        <a:bodyPr/>
        <a:lstStyle/>
        <a:p>
          <a:endParaRPr lang="es-CL" sz="1800"/>
        </a:p>
      </dgm:t>
    </dgm:pt>
    <dgm:pt modelId="{8759684D-9ABC-4508-9AD6-3A7A2E47D6F6}" type="sibTrans" cxnId="{04B06E7E-C2BC-4612-A314-DA5E66431B5C}">
      <dgm:prSet/>
      <dgm:spPr/>
      <dgm:t>
        <a:bodyPr/>
        <a:lstStyle/>
        <a:p>
          <a:endParaRPr lang="es-CL" sz="1800"/>
        </a:p>
      </dgm:t>
    </dgm:pt>
    <dgm:pt modelId="{3B417A58-7660-48E6-80F5-8CD51CAADFF8}">
      <dgm:prSet phldrT="[Texto]" custT="1"/>
      <dgm:spPr>
        <a:solidFill>
          <a:srgbClr val="1F9A86"/>
        </a:solidFill>
      </dgm:spPr>
      <dgm:t>
        <a:bodyPr/>
        <a:lstStyle/>
        <a:p>
          <a:r>
            <a:rPr lang="es-CL" sz="1200" b="1" dirty="0" smtClean="0"/>
            <a:t>Gestión de redes</a:t>
          </a:r>
          <a:endParaRPr lang="es-CL" sz="1200" b="1" dirty="0"/>
        </a:p>
      </dgm:t>
    </dgm:pt>
    <dgm:pt modelId="{9D85080F-691C-49E6-8FDB-DEC0FAD1EE0E}" type="parTrans" cxnId="{A253E760-C3F3-4BEF-BE18-F127B4D431D8}">
      <dgm:prSet/>
      <dgm:spPr/>
      <dgm:t>
        <a:bodyPr/>
        <a:lstStyle/>
        <a:p>
          <a:endParaRPr lang="es-CL" sz="1800"/>
        </a:p>
      </dgm:t>
    </dgm:pt>
    <dgm:pt modelId="{18F7577F-324D-4C72-AEF2-303D885D40EF}" type="sibTrans" cxnId="{A253E760-C3F3-4BEF-BE18-F127B4D431D8}">
      <dgm:prSet/>
      <dgm:spPr/>
      <dgm:t>
        <a:bodyPr/>
        <a:lstStyle/>
        <a:p>
          <a:endParaRPr lang="es-CL" sz="1800"/>
        </a:p>
      </dgm:t>
    </dgm:pt>
    <dgm:pt modelId="{5093DBA0-19DC-43E2-9DF1-E636B7EF88D3}">
      <dgm:prSet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s-CL" sz="1200" b="1" dirty="0" smtClean="0"/>
            <a:t>Acompañamiento jurídico</a:t>
          </a:r>
          <a:endParaRPr lang="es-CL" sz="1200" b="1" dirty="0"/>
        </a:p>
      </dgm:t>
    </dgm:pt>
    <dgm:pt modelId="{1822A54C-FF19-478C-8FF0-295186809EC7}" type="parTrans" cxnId="{2DAA1A7F-FF3A-4416-B296-7C467DF822D4}">
      <dgm:prSet/>
      <dgm:spPr/>
      <dgm:t>
        <a:bodyPr/>
        <a:lstStyle/>
        <a:p>
          <a:endParaRPr lang="es-CL" sz="1800"/>
        </a:p>
      </dgm:t>
    </dgm:pt>
    <dgm:pt modelId="{4D0754AC-4532-4E77-819E-211BE4382B28}" type="sibTrans" cxnId="{2DAA1A7F-FF3A-4416-B296-7C467DF822D4}">
      <dgm:prSet/>
      <dgm:spPr/>
      <dgm:t>
        <a:bodyPr/>
        <a:lstStyle/>
        <a:p>
          <a:endParaRPr lang="es-CL" sz="1800"/>
        </a:p>
      </dgm:t>
    </dgm:pt>
    <dgm:pt modelId="{82F222CF-0841-4A78-8C5A-7F5B51ABF0B9}" type="pres">
      <dgm:prSet presAssocID="{74670507-EE5F-4305-89CF-989114237B6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CL"/>
        </a:p>
      </dgm:t>
    </dgm:pt>
    <dgm:pt modelId="{6AD728C6-70BB-4EE7-9EC4-812089A9E533}" type="pres">
      <dgm:prSet presAssocID="{74670507-EE5F-4305-89CF-989114237B6B}" presName="Name1" presStyleCnt="0"/>
      <dgm:spPr/>
    </dgm:pt>
    <dgm:pt modelId="{302BEA04-895B-41C8-9AAE-CA19B427170F}" type="pres">
      <dgm:prSet presAssocID="{74670507-EE5F-4305-89CF-989114237B6B}" presName="cycle" presStyleCnt="0"/>
      <dgm:spPr/>
    </dgm:pt>
    <dgm:pt modelId="{6D55C93B-8906-4D46-BE69-2D3B0C6F4EF3}" type="pres">
      <dgm:prSet presAssocID="{74670507-EE5F-4305-89CF-989114237B6B}" presName="srcNode" presStyleLbl="node1" presStyleIdx="0" presStyleCnt="5"/>
      <dgm:spPr/>
    </dgm:pt>
    <dgm:pt modelId="{7C9DD34E-DB31-4801-9524-B2C47AD3A638}" type="pres">
      <dgm:prSet presAssocID="{74670507-EE5F-4305-89CF-989114237B6B}" presName="conn" presStyleLbl="parChTrans1D2" presStyleIdx="0" presStyleCnt="1"/>
      <dgm:spPr/>
      <dgm:t>
        <a:bodyPr/>
        <a:lstStyle/>
        <a:p>
          <a:endParaRPr lang="es-CL"/>
        </a:p>
      </dgm:t>
    </dgm:pt>
    <dgm:pt modelId="{63E6349E-7D14-4443-8E80-2A6FC1863278}" type="pres">
      <dgm:prSet presAssocID="{74670507-EE5F-4305-89CF-989114237B6B}" presName="extraNode" presStyleLbl="node1" presStyleIdx="0" presStyleCnt="5"/>
      <dgm:spPr/>
    </dgm:pt>
    <dgm:pt modelId="{F7F2C16C-17D0-4484-A28C-241924CF3D3B}" type="pres">
      <dgm:prSet presAssocID="{74670507-EE5F-4305-89CF-989114237B6B}" presName="dstNode" presStyleLbl="node1" presStyleIdx="0" presStyleCnt="5"/>
      <dgm:spPr/>
    </dgm:pt>
    <dgm:pt modelId="{94345EC1-F0D0-4C3D-A8E4-3CADAF7D04F9}" type="pres">
      <dgm:prSet presAssocID="{30D52742-248D-46F9-9CF5-8040B7A5C35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6DC6CD5-0C36-492B-B326-B26893A607F1}" type="pres">
      <dgm:prSet presAssocID="{30D52742-248D-46F9-9CF5-8040B7A5C353}" presName="accent_1" presStyleCnt="0"/>
      <dgm:spPr/>
    </dgm:pt>
    <dgm:pt modelId="{C4B7B9C6-F68F-4E0C-98D2-99EDAD0701BE}" type="pres">
      <dgm:prSet presAssocID="{30D52742-248D-46F9-9CF5-8040B7A5C353}" presName="accentRepeatNode" presStyleLbl="solidFgAcc1" presStyleIdx="0" presStyleCnt="5"/>
      <dgm:spPr>
        <a:ln>
          <a:solidFill>
            <a:srgbClr val="F8AB20"/>
          </a:solidFill>
        </a:ln>
      </dgm:spPr>
      <dgm:t>
        <a:bodyPr/>
        <a:lstStyle/>
        <a:p>
          <a:endParaRPr lang="es-CL"/>
        </a:p>
      </dgm:t>
    </dgm:pt>
    <dgm:pt modelId="{0E8F84F0-F49E-4CB0-A02D-0DADF050A9E6}" type="pres">
      <dgm:prSet presAssocID="{5A290ECA-DDB5-46D6-9B89-4E08B386796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38BEE46-CD27-41A4-9142-8C33883FF9FB}" type="pres">
      <dgm:prSet presAssocID="{5A290ECA-DDB5-46D6-9B89-4E08B3867962}" presName="accent_2" presStyleCnt="0"/>
      <dgm:spPr/>
    </dgm:pt>
    <dgm:pt modelId="{6E4707E1-600D-4BC8-B84B-514E8B4E44D1}" type="pres">
      <dgm:prSet presAssocID="{5A290ECA-DDB5-46D6-9B89-4E08B3867962}" presName="accentRepeatNode" presStyleLbl="solidFgAcc1" presStyleIdx="1" presStyleCnt="5"/>
      <dgm:spPr>
        <a:ln>
          <a:solidFill>
            <a:srgbClr val="F8AB20"/>
          </a:solidFill>
        </a:ln>
      </dgm:spPr>
      <dgm:t>
        <a:bodyPr/>
        <a:lstStyle/>
        <a:p>
          <a:endParaRPr lang="es-CL"/>
        </a:p>
      </dgm:t>
    </dgm:pt>
    <dgm:pt modelId="{F9CE549B-CEB8-46B4-AF10-07486269EE9D}" type="pres">
      <dgm:prSet presAssocID="{8FEA0647-5794-449F-8E4A-E83622B5FF3F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B855A6A-A044-441E-B2C9-ED5A256A7878}" type="pres">
      <dgm:prSet presAssocID="{8FEA0647-5794-449F-8E4A-E83622B5FF3F}" presName="accent_3" presStyleCnt="0"/>
      <dgm:spPr/>
    </dgm:pt>
    <dgm:pt modelId="{4C3CD165-23CF-432F-9231-1CE8D175A666}" type="pres">
      <dgm:prSet presAssocID="{8FEA0647-5794-449F-8E4A-E83622B5FF3F}" presName="accentRepeatNode" presStyleLbl="solidFgAcc1" presStyleIdx="2" presStyleCnt="5"/>
      <dgm:spPr>
        <a:ln>
          <a:solidFill>
            <a:srgbClr val="48515A"/>
          </a:solidFill>
        </a:ln>
      </dgm:spPr>
      <dgm:t>
        <a:bodyPr/>
        <a:lstStyle/>
        <a:p>
          <a:endParaRPr lang="es-CL"/>
        </a:p>
      </dgm:t>
    </dgm:pt>
    <dgm:pt modelId="{DA5A51A9-2CC1-4A92-93C0-529CA4B84D68}" type="pres">
      <dgm:prSet presAssocID="{3B417A58-7660-48E6-80F5-8CD51CAADFF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DEF802E-B36C-4568-B152-B9C46ACAA898}" type="pres">
      <dgm:prSet presAssocID="{3B417A58-7660-48E6-80F5-8CD51CAADFF8}" presName="accent_4" presStyleCnt="0"/>
      <dgm:spPr/>
    </dgm:pt>
    <dgm:pt modelId="{023ECDBB-C1A9-4FA0-9279-BD6DB803398C}" type="pres">
      <dgm:prSet presAssocID="{3B417A58-7660-48E6-80F5-8CD51CAADFF8}" presName="accentRepeatNode" presStyleLbl="solidFgAcc1" presStyleIdx="3" presStyleCnt="5"/>
      <dgm:spPr>
        <a:ln>
          <a:solidFill>
            <a:srgbClr val="1F9A86"/>
          </a:solidFill>
        </a:ln>
      </dgm:spPr>
      <dgm:t>
        <a:bodyPr/>
        <a:lstStyle/>
        <a:p>
          <a:endParaRPr lang="es-CL"/>
        </a:p>
      </dgm:t>
    </dgm:pt>
    <dgm:pt modelId="{7631DDF2-17FD-4566-B514-236E8195B225}" type="pres">
      <dgm:prSet presAssocID="{5093DBA0-19DC-43E2-9DF1-E636B7EF88D3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5C02506-45B5-4EA8-AAA0-BBCC6B44D369}" type="pres">
      <dgm:prSet presAssocID="{5093DBA0-19DC-43E2-9DF1-E636B7EF88D3}" presName="accent_5" presStyleCnt="0"/>
      <dgm:spPr/>
    </dgm:pt>
    <dgm:pt modelId="{DE59AA23-ADC1-4378-B80A-9EBCFD16CDF4}" type="pres">
      <dgm:prSet presAssocID="{5093DBA0-19DC-43E2-9DF1-E636B7EF88D3}" presName="accentRepeatNode" presStyleLbl="solidFgAcc1" presStyleIdx="4" presStyleCnt="5"/>
      <dgm:spPr/>
    </dgm:pt>
  </dgm:ptLst>
  <dgm:cxnLst>
    <dgm:cxn modelId="{15A2BEBC-8FC6-CD4D-9F57-E0886371B997}" type="presOf" srcId="{F2A0D07B-F5C1-4D74-9E04-BEE7D4ABF74C}" destId="{7C9DD34E-DB31-4801-9524-B2C47AD3A638}" srcOrd="0" destOrd="0" presId="urn:microsoft.com/office/officeart/2008/layout/VerticalCurvedList"/>
    <dgm:cxn modelId="{0C5287C4-7203-9D4C-8FD1-334B651EA202}" type="presOf" srcId="{5093DBA0-19DC-43E2-9DF1-E636B7EF88D3}" destId="{7631DDF2-17FD-4566-B514-236E8195B225}" srcOrd="0" destOrd="0" presId="urn:microsoft.com/office/officeart/2008/layout/VerticalCurvedList"/>
    <dgm:cxn modelId="{AE3B6655-CE15-0443-B9C1-00F80F8664A2}" type="presOf" srcId="{30D52742-248D-46F9-9CF5-8040B7A5C353}" destId="{94345EC1-F0D0-4C3D-A8E4-3CADAF7D04F9}" srcOrd="0" destOrd="0" presId="urn:microsoft.com/office/officeart/2008/layout/VerticalCurvedList"/>
    <dgm:cxn modelId="{2F2A59BB-B7D0-224C-BA26-3C6FAEB029CC}" type="presOf" srcId="{5A290ECA-DDB5-46D6-9B89-4E08B3867962}" destId="{0E8F84F0-F49E-4CB0-A02D-0DADF050A9E6}" srcOrd="0" destOrd="0" presId="urn:microsoft.com/office/officeart/2008/layout/VerticalCurvedList"/>
    <dgm:cxn modelId="{A253E760-C3F3-4BEF-BE18-F127B4D431D8}" srcId="{74670507-EE5F-4305-89CF-989114237B6B}" destId="{3B417A58-7660-48E6-80F5-8CD51CAADFF8}" srcOrd="3" destOrd="0" parTransId="{9D85080F-691C-49E6-8FDB-DEC0FAD1EE0E}" sibTransId="{18F7577F-324D-4C72-AEF2-303D885D40EF}"/>
    <dgm:cxn modelId="{5E378102-4C0D-46A3-8484-9AD1D761CA06}" srcId="{74670507-EE5F-4305-89CF-989114237B6B}" destId="{30D52742-248D-46F9-9CF5-8040B7A5C353}" srcOrd="0" destOrd="0" parTransId="{7CF5E074-2467-463A-8CEE-C39AB80518A2}" sibTransId="{F2A0D07B-F5C1-4D74-9E04-BEE7D4ABF74C}"/>
    <dgm:cxn modelId="{9383D7BD-2904-814E-AD27-F5AA840576BE}" type="presOf" srcId="{8FEA0647-5794-449F-8E4A-E83622B5FF3F}" destId="{F9CE549B-CEB8-46B4-AF10-07486269EE9D}" srcOrd="0" destOrd="0" presId="urn:microsoft.com/office/officeart/2008/layout/VerticalCurvedList"/>
    <dgm:cxn modelId="{04B06E7E-C2BC-4612-A314-DA5E66431B5C}" srcId="{74670507-EE5F-4305-89CF-989114237B6B}" destId="{8FEA0647-5794-449F-8E4A-E83622B5FF3F}" srcOrd="2" destOrd="0" parTransId="{A4927379-5BCC-42D4-B782-54887AABF778}" sibTransId="{8759684D-9ABC-4508-9AD6-3A7A2E47D6F6}"/>
    <dgm:cxn modelId="{89A78306-E803-4B1E-B387-D198408B1B07}" srcId="{74670507-EE5F-4305-89CF-989114237B6B}" destId="{5A290ECA-DDB5-46D6-9B89-4E08B3867962}" srcOrd="1" destOrd="0" parTransId="{C8CBA82C-9E28-4184-8B03-7BDA8686488C}" sibTransId="{5625E6AD-A198-4368-A64C-8C864586C77F}"/>
    <dgm:cxn modelId="{AE1F93FA-BACC-FA45-A8E3-AC10560D950F}" type="presOf" srcId="{74670507-EE5F-4305-89CF-989114237B6B}" destId="{82F222CF-0841-4A78-8C5A-7F5B51ABF0B9}" srcOrd="0" destOrd="0" presId="urn:microsoft.com/office/officeart/2008/layout/VerticalCurvedList"/>
    <dgm:cxn modelId="{2DAA1A7F-FF3A-4416-B296-7C467DF822D4}" srcId="{74670507-EE5F-4305-89CF-989114237B6B}" destId="{5093DBA0-19DC-43E2-9DF1-E636B7EF88D3}" srcOrd="4" destOrd="0" parTransId="{1822A54C-FF19-478C-8FF0-295186809EC7}" sibTransId="{4D0754AC-4532-4E77-819E-211BE4382B28}"/>
    <dgm:cxn modelId="{CA3451C4-C32F-BD40-9A41-A43310792FFB}" type="presOf" srcId="{3B417A58-7660-48E6-80F5-8CD51CAADFF8}" destId="{DA5A51A9-2CC1-4A92-93C0-529CA4B84D68}" srcOrd="0" destOrd="0" presId="urn:microsoft.com/office/officeart/2008/layout/VerticalCurvedList"/>
    <dgm:cxn modelId="{1AA164A3-5678-6E4E-9F04-84C482E6D11D}" type="presParOf" srcId="{82F222CF-0841-4A78-8C5A-7F5B51ABF0B9}" destId="{6AD728C6-70BB-4EE7-9EC4-812089A9E533}" srcOrd="0" destOrd="0" presId="urn:microsoft.com/office/officeart/2008/layout/VerticalCurvedList"/>
    <dgm:cxn modelId="{C175064A-E781-764C-B479-8CFDE72DBCE5}" type="presParOf" srcId="{6AD728C6-70BB-4EE7-9EC4-812089A9E533}" destId="{302BEA04-895B-41C8-9AAE-CA19B427170F}" srcOrd="0" destOrd="0" presId="urn:microsoft.com/office/officeart/2008/layout/VerticalCurvedList"/>
    <dgm:cxn modelId="{2D5F6A58-DD46-4D49-80A8-BD950D808053}" type="presParOf" srcId="{302BEA04-895B-41C8-9AAE-CA19B427170F}" destId="{6D55C93B-8906-4D46-BE69-2D3B0C6F4EF3}" srcOrd="0" destOrd="0" presId="urn:microsoft.com/office/officeart/2008/layout/VerticalCurvedList"/>
    <dgm:cxn modelId="{1248B9B3-376D-EC4D-A85D-09364573A141}" type="presParOf" srcId="{302BEA04-895B-41C8-9AAE-CA19B427170F}" destId="{7C9DD34E-DB31-4801-9524-B2C47AD3A638}" srcOrd="1" destOrd="0" presId="urn:microsoft.com/office/officeart/2008/layout/VerticalCurvedList"/>
    <dgm:cxn modelId="{474A3940-8597-C74D-9F49-4101A8509D12}" type="presParOf" srcId="{302BEA04-895B-41C8-9AAE-CA19B427170F}" destId="{63E6349E-7D14-4443-8E80-2A6FC1863278}" srcOrd="2" destOrd="0" presId="urn:microsoft.com/office/officeart/2008/layout/VerticalCurvedList"/>
    <dgm:cxn modelId="{06D8D779-F0F7-5D4D-8462-9BD87901BAEF}" type="presParOf" srcId="{302BEA04-895B-41C8-9AAE-CA19B427170F}" destId="{F7F2C16C-17D0-4484-A28C-241924CF3D3B}" srcOrd="3" destOrd="0" presId="urn:microsoft.com/office/officeart/2008/layout/VerticalCurvedList"/>
    <dgm:cxn modelId="{F81840D9-A1F3-D84B-B71D-2068C47481A5}" type="presParOf" srcId="{6AD728C6-70BB-4EE7-9EC4-812089A9E533}" destId="{94345EC1-F0D0-4C3D-A8E4-3CADAF7D04F9}" srcOrd="1" destOrd="0" presId="urn:microsoft.com/office/officeart/2008/layout/VerticalCurvedList"/>
    <dgm:cxn modelId="{90B396C6-A11E-9A47-AA18-5ED024BE1244}" type="presParOf" srcId="{6AD728C6-70BB-4EE7-9EC4-812089A9E533}" destId="{66DC6CD5-0C36-492B-B326-B26893A607F1}" srcOrd="2" destOrd="0" presId="urn:microsoft.com/office/officeart/2008/layout/VerticalCurvedList"/>
    <dgm:cxn modelId="{045999D2-8476-1145-965B-1E8B7F0C2D23}" type="presParOf" srcId="{66DC6CD5-0C36-492B-B326-B26893A607F1}" destId="{C4B7B9C6-F68F-4E0C-98D2-99EDAD0701BE}" srcOrd="0" destOrd="0" presId="urn:microsoft.com/office/officeart/2008/layout/VerticalCurvedList"/>
    <dgm:cxn modelId="{61D5E312-2627-3647-8115-8DE806411AFD}" type="presParOf" srcId="{6AD728C6-70BB-4EE7-9EC4-812089A9E533}" destId="{0E8F84F0-F49E-4CB0-A02D-0DADF050A9E6}" srcOrd="3" destOrd="0" presId="urn:microsoft.com/office/officeart/2008/layout/VerticalCurvedList"/>
    <dgm:cxn modelId="{C3ED046D-5D1F-1046-A16A-B2E6064BF9A1}" type="presParOf" srcId="{6AD728C6-70BB-4EE7-9EC4-812089A9E533}" destId="{438BEE46-CD27-41A4-9142-8C33883FF9FB}" srcOrd="4" destOrd="0" presId="urn:microsoft.com/office/officeart/2008/layout/VerticalCurvedList"/>
    <dgm:cxn modelId="{2D312015-ED6C-A24B-9439-B77A7E383918}" type="presParOf" srcId="{438BEE46-CD27-41A4-9142-8C33883FF9FB}" destId="{6E4707E1-600D-4BC8-B84B-514E8B4E44D1}" srcOrd="0" destOrd="0" presId="urn:microsoft.com/office/officeart/2008/layout/VerticalCurvedList"/>
    <dgm:cxn modelId="{D978D683-43B6-3148-BAFF-A9A3B4E76B8F}" type="presParOf" srcId="{6AD728C6-70BB-4EE7-9EC4-812089A9E533}" destId="{F9CE549B-CEB8-46B4-AF10-07486269EE9D}" srcOrd="5" destOrd="0" presId="urn:microsoft.com/office/officeart/2008/layout/VerticalCurvedList"/>
    <dgm:cxn modelId="{C611B5AB-5F45-1A4E-9906-06AA165B5E00}" type="presParOf" srcId="{6AD728C6-70BB-4EE7-9EC4-812089A9E533}" destId="{BB855A6A-A044-441E-B2C9-ED5A256A7878}" srcOrd="6" destOrd="0" presId="urn:microsoft.com/office/officeart/2008/layout/VerticalCurvedList"/>
    <dgm:cxn modelId="{964C993D-2776-D042-B351-BCA06331E0F9}" type="presParOf" srcId="{BB855A6A-A044-441E-B2C9-ED5A256A7878}" destId="{4C3CD165-23CF-432F-9231-1CE8D175A666}" srcOrd="0" destOrd="0" presId="urn:microsoft.com/office/officeart/2008/layout/VerticalCurvedList"/>
    <dgm:cxn modelId="{0130D0C6-BCE8-0045-A080-A3961259A8A3}" type="presParOf" srcId="{6AD728C6-70BB-4EE7-9EC4-812089A9E533}" destId="{DA5A51A9-2CC1-4A92-93C0-529CA4B84D68}" srcOrd="7" destOrd="0" presId="urn:microsoft.com/office/officeart/2008/layout/VerticalCurvedList"/>
    <dgm:cxn modelId="{0A619085-0071-9A41-9F5B-284B2461AF9C}" type="presParOf" srcId="{6AD728C6-70BB-4EE7-9EC4-812089A9E533}" destId="{1DEF802E-B36C-4568-B152-B9C46ACAA898}" srcOrd="8" destOrd="0" presId="urn:microsoft.com/office/officeart/2008/layout/VerticalCurvedList"/>
    <dgm:cxn modelId="{E1A2D25A-FE82-F340-A600-0569AF0981A1}" type="presParOf" srcId="{1DEF802E-B36C-4568-B152-B9C46ACAA898}" destId="{023ECDBB-C1A9-4FA0-9279-BD6DB803398C}" srcOrd="0" destOrd="0" presId="urn:microsoft.com/office/officeart/2008/layout/VerticalCurvedList"/>
    <dgm:cxn modelId="{C22BE583-9491-D242-BDA7-7732B39A72E6}" type="presParOf" srcId="{6AD728C6-70BB-4EE7-9EC4-812089A9E533}" destId="{7631DDF2-17FD-4566-B514-236E8195B225}" srcOrd="9" destOrd="0" presId="urn:microsoft.com/office/officeart/2008/layout/VerticalCurvedList"/>
    <dgm:cxn modelId="{7BD8D4C9-181F-E545-8264-336C5A23E730}" type="presParOf" srcId="{6AD728C6-70BB-4EE7-9EC4-812089A9E533}" destId="{75C02506-45B5-4EA8-AAA0-BBCC6B44D369}" srcOrd="10" destOrd="0" presId="urn:microsoft.com/office/officeart/2008/layout/VerticalCurvedList"/>
    <dgm:cxn modelId="{C5099304-19C4-9547-8166-E6A6B7669B66}" type="presParOf" srcId="{75C02506-45B5-4EA8-AAA0-BBCC6B44D369}" destId="{DE59AA23-ADC1-4378-B80A-9EBCFD16CDF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9DD34E-DB31-4801-9524-B2C47AD3A638}">
      <dsp:nvSpPr>
        <dsp:cNvPr id="0" name=""/>
        <dsp:cNvSpPr/>
      </dsp:nvSpPr>
      <dsp:spPr>
        <a:xfrm>
          <a:off x="-3186216" y="-490336"/>
          <a:ext cx="3800072" cy="3800072"/>
        </a:xfrm>
        <a:prstGeom prst="blockArc">
          <a:avLst>
            <a:gd name="adj1" fmla="val 18900000"/>
            <a:gd name="adj2" fmla="val 2700000"/>
            <a:gd name="adj3" fmla="val 568"/>
          </a:avLst>
        </a:prstGeom>
        <a:noFill/>
        <a:ln w="25400" cap="flat" cmpd="sng" algn="ctr">
          <a:solidFill>
            <a:srgbClr val="48515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45EC1-F0D0-4C3D-A8E4-3CADAF7D04F9}">
      <dsp:nvSpPr>
        <dsp:cNvPr id="0" name=""/>
        <dsp:cNvSpPr/>
      </dsp:nvSpPr>
      <dsp:spPr>
        <a:xfrm>
          <a:off x="269529" y="176156"/>
          <a:ext cx="4266941" cy="352537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827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solidFill>
                <a:schemeClr val="bg1"/>
              </a:solidFill>
            </a:rPr>
            <a:t>Acompañamiento familiar</a:t>
          </a:r>
          <a:endParaRPr lang="es-CL" sz="1200" kern="1200" dirty="0">
            <a:solidFill>
              <a:schemeClr val="bg1"/>
            </a:solidFill>
          </a:endParaRPr>
        </a:p>
      </dsp:txBody>
      <dsp:txXfrm>
        <a:off x="269529" y="176156"/>
        <a:ext cx="4266941" cy="352537"/>
      </dsp:txXfrm>
    </dsp:sp>
    <dsp:sp modelId="{C4B7B9C6-F68F-4E0C-98D2-99EDAD0701BE}">
      <dsp:nvSpPr>
        <dsp:cNvPr id="0" name=""/>
        <dsp:cNvSpPr/>
      </dsp:nvSpPr>
      <dsp:spPr>
        <a:xfrm>
          <a:off x="49193" y="132088"/>
          <a:ext cx="440672" cy="440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8AB2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F84F0-F49E-4CB0-A02D-0DADF050A9E6}">
      <dsp:nvSpPr>
        <dsp:cNvPr id="0" name=""/>
        <dsp:cNvSpPr/>
      </dsp:nvSpPr>
      <dsp:spPr>
        <a:xfrm>
          <a:off x="522147" y="704793"/>
          <a:ext cx="4014322" cy="352537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827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>
              <a:solidFill>
                <a:schemeClr val="bg1"/>
              </a:solidFill>
            </a:rPr>
            <a:t>Acompañamiento del niño/a a través de la </a:t>
          </a:r>
          <a:r>
            <a:rPr lang="es-CL" sz="1200" b="1" kern="1200" dirty="0" smtClean="0">
              <a:solidFill>
                <a:schemeClr val="bg1"/>
              </a:solidFill>
            </a:rPr>
            <a:t>Educadores de Trato Directo</a:t>
          </a:r>
          <a:endParaRPr lang="es-CL" sz="1200" b="1" kern="1200" dirty="0">
            <a:solidFill>
              <a:schemeClr val="bg1"/>
            </a:solidFill>
          </a:endParaRPr>
        </a:p>
      </dsp:txBody>
      <dsp:txXfrm>
        <a:off x="522147" y="704793"/>
        <a:ext cx="4014322" cy="352537"/>
      </dsp:txXfrm>
    </dsp:sp>
    <dsp:sp modelId="{6E4707E1-600D-4BC8-B84B-514E8B4E44D1}">
      <dsp:nvSpPr>
        <dsp:cNvPr id="0" name=""/>
        <dsp:cNvSpPr/>
      </dsp:nvSpPr>
      <dsp:spPr>
        <a:xfrm>
          <a:off x="301811" y="660726"/>
          <a:ext cx="440672" cy="440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8AB2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CE549B-CEB8-46B4-AF10-07486269EE9D}">
      <dsp:nvSpPr>
        <dsp:cNvPr id="0" name=""/>
        <dsp:cNvSpPr/>
      </dsp:nvSpPr>
      <dsp:spPr>
        <a:xfrm>
          <a:off x="599681" y="1233430"/>
          <a:ext cx="3936789" cy="352537"/>
        </a:xfrm>
        <a:prstGeom prst="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827" tIns="45720" rIns="45720" bIns="457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L" sz="18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200" b="1" kern="1200" dirty="0" smtClean="0"/>
            <a:t>Trabajo comunitario en territorios pertenencia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kern="1200" dirty="0"/>
        </a:p>
      </dsp:txBody>
      <dsp:txXfrm>
        <a:off x="599681" y="1233430"/>
        <a:ext cx="3936789" cy="352537"/>
      </dsp:txXfrm>
    </dsp:sp>
    <dsp:sp modelId="{4C3CD165-23CF-432F-9231-1CE8D175A666}">
      <dsp:nvSpPr>
        <dsp:cNvPr id="0" name=""/>
        <dsp:cNvSpPr/>
      </dsp:nvSpPr>
      <dsp:spPr>
        <a:xfrm>
          <a:off x="379345" y="1189363"/>
          <a:ext cx="440672" cy="440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8515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A51A9-2CC1-4A92-93C0-529CA4B84D68}">
      <dsp:nvSpPr>
        <dsp:cNvPr id="0" name=""/>
        <dsp:cNvSpPr/>
      </dsp:nvSpPr>
      <dsp:spPr>
        <a:xfrm>
          <a:off x="522147" y="1762067"/>
          <a:ext cx="4014322" cy="352537"/>
        </a:xfrm>
        <a:prstGeom prst="rect">
          <a:avLst/>
        </a:prstGeom>
        <a:solidFill>
          <a:srgbClr val="1F9A8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827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/>
            <a:t>Gestión de redes</a:t>
          </a:r>
          <a:endParaRPr lang="es-CL" sz="1200" b="1" kern="1200" dirty="0"/>
        </a:p>
      </dsp:txBody>
      <dsp:txXfrm>
        <a:off x="522147" y="1762067"/>
        <a:ext cx="4014322" cy="352537"/>
      </dsp:txXfrm>
    </dsp:sp>
    <dsp:sp modelId="{023ECDBB-C1A9-4FA0-9279-BD6DB803398C}">
      <dsp:nvSpPr>
        <dsp:cNvPr id="0" name=""/>
        <dsp:cNvSpPr/>
      </dsp:nvSpPr>
      <dsp:spPr>
        <a:xfrm>
          <a:off x="301811" y="1718000"/>
          <a:ext cx="440672" cy="440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F9A8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1DDF2-17FD-4566-B514-236E8195B225}">
      <dsp:nvSpPr>
        <dsp:cNvPr id="0" name=""/>
        <dsp:cNvSpPr/>
      </dsp:nvSpPr>
      <dsp:spPr>
        <a:xfrm>
          <a:off x="269529" y="2290705"/>
          <a:ext cx="4266941" cy="352537"/>
        </a:xfrm>
        <a:prstGeom prst="rect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827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/>
            <a:t>Acompañamiento jurídico</a:t>
          </a:r>
          <a:endParaRPr lang="es-CL" sz="1200" b="1" kern="1200" dirty="0"/>
        </a:p>
      </dsp:txBody>
      <dsp:txXfrm>
        <a:off x="269529" y="2290705"/>
        <a:ext cx="4266941" cy="352537"/>
      </dsp:txXfrm>
    </dsp:sp>
    <dsp:sp modelId="{DE59AA23-ADC1-4378-B80A-9EBCFD16CDF4}">
      <dsp:nvSpPr>
        <dsp:cNvPr id="0" name=""/>
        <dsp:cNvSpPr/>
      </dsp:nvSpPr>
      <dsp:spPr>
        <a:xfrm>
          <a:off x="49193" y="2246638"/>
          <a:ext cx="440672" cy="440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7FDF6-127E-475F-B156-E160B60D9734}" type="datetimeFigureOut">
              <a:rPr lang="en-US" smtClean="0"/>
              <a:t>24-09-16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941DD-ECDF-4512-BC8A-D2D34C2FC4FC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95600" y="2281535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4740A"/>
                </a:solidFill>
              </a:rPr>
              <a:t>Estrategia Nacional por el Derecho a Vivir en Familia en Chile</a:t>
            </a:r>
            <a:endParaRPr lang="en-US" sz="3200" dirty="0">
              <a:solidFill>
                <a:srgbClr val="F4740A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95600" y="3851195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experiencia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acompañamiento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familiar en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procesos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revinculaci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ón de niños privados de cuidado parental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95600" y="5486400"/>
            <a:ext cx="457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Soledad </a:t>
            </a:r>
            <a:r>
              <a:rPr lang="en-U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Larra</a:t>
            </a:r>
            <a:r>
              <a:rPr lang="es-E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ín</a:t>
            </a:r>
            <a:r>
              <a:rPr lang="es-E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2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Heiremans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411015"/>
            <a:ext cx="1600200" cy="1440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923" y="228600"/>
            <a:ext cx="8229600" cy="1143000"/>
          </a:xfrm>
        </p:spPr>
        <p:txBody>
          <a:bodyPr>
            <a:normAutofit/>
          </a:bodyPr>
          <a:lstStyle/>
          <a:p>
            <a:r>
              <a:rPr lang="es-ES" sz="2900" dirty="0" smtClean="0">
                <a:solidFill>
                  <a:srgbClr val="F4740A"/>
                </a:solidFill>
              </a:rPr>
              <a:t>Estrategia de Intervención</a:t>
            </a:r>
            <a:endParaRPr lang="en-US" sz="2900" dirty="0">
              <a:solidFill>
                <a:srgbClr val="F4740A"/>
              </a:solidFill>
            </a:endParaRPr>
          </a:p>
        </p:txBody>
      </p:sp>
      <p:sp>
        <p:nvSpPr>
          <p:cNvPr id="5" name="Rectángulo 3"/>
          <p:cNvSpPr>
            <a:spLocks noGrp="1" noChangeArrowheads="1"/>
          </p:cNvSpPr>
          <p:nvPr>
            <p:ph idx="1"/>
          </p:nvPr>
        </p:nvSpPr>
        <p:spPr bwMode="auto">
          <a:xfrm>
            <a:off x="164123" y="1438378"/>
            <a:ext cx="85344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4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4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charset="0"/>
                <a:ea typeface="ヒラギノ角ゴ Pro W3" charset="-128"/>
              </a:defRPr>
            </a:lvl9pPr>
          </a:lstStyle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es-CL" altLang="es-CL" sz="1600" b="1" dirty="0" smtClean="0">
                <a:solidFill>
                  <a:srgbClr val="59AAF2"/>
                </a:solidFill>
              </a:rPr>
              <a:t>DESCRIPCION</a:t>
            </a:r>
            <a:endParaRPr lang="es-CL" altLang="es-CL" sz="1600" b="1" dirty="0">
              <a:solidFill>
                <a:srgbClr val="59AAF2"/>
              </a:solidFill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s-CL" altLang="es-CL" sz="1600" dirty="0" smtClean="0">
                <a:solidFill>
                  <a:srgbClr val="7F7F7F"/>
                </a:solidFill>
              </a:rPr>
              <a:t>La </a:t>
            </a:r>
            <a:r>
              <a:rPr lang="es-CL" altLang="es-CL" sz="1600" dirty="0">
                <a:solidFill>
                  <a:srgbClr val="7F7F7F"/>
                </a:solidFill>
              </a:rPr>
              <a:t>Estrategia de Intervención organiza un conjunto de intervenciones articuladas </a:t>
            </a:r>
            <a:r>
              <a:rPr lang="es-CL" altLang="es-CL" sz="1600" dirty="0" smtClean="0">
                <a:solidFill>
                  <a:srgbClr val="7F7F7F"/>
                </a:solidFill>
              </a:rPr>
              <a:t>entre sí, dirigidas </a:t>
            </a:r>
            <a:r>
              <a:rPr lang="es-CL" altLang="es-CL" sz="1600" dirty="0">
                <a:solidFill>
                  <a:srgbClr val="7F7F7F"/>
                </a:solidFill>
              </a:rPr>
              <a:t>a mejorar, complementar y especializar la respuesta de la protección </a:t>
            </a:r>
            <a:r>
              <a:rPr lang="es-CL" altLang="es-CL" sz="1600" dirty="0" smtClean="0">
                <a:solidFill>
                  <a:srgbClr val="7F7F7F"/>
                </a:solidFill>
              </a:rPr>
              <a:t> especial para </a:t>
            </a:r>
            <a:r>
              <a:rPr lang="es-CL" altLang="es-CL" sz="1600" dirty="0">
                <a:solidFill>
                  <a:srgbClr val="7F7F7F"/>
                </a:solidFill>
              </a:rPr>
              <a:t>garantizar el ejercicio de derechos de niños/as de 0 a 3 años en </a:t>
            </a:r>
            <a:r>
              <a:rPr lang="es-CL" altLang="es-CL" sz="1600" dirty="0" smtClean="0">
                <a:solidFill>
                  <a:srgbClr val="7F7F7F"/>
                </a:solidFill>
              </a:rPr>
              <a:t>acogimiento </a:t>
            </a:r>
            <a:r>
              <a:rPr lang="es-CL" altLang="es-CL" sz="1600" dirty="0">
                <a:solidFill>
                  <a:srgbClr val="7F7F7F"/>
                </a:solidFill>
              </a:rPr>
              <a:t>residencial.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endParaRPr lang="es-CL" altLang="es-CL" sz="1600" b="1" dirty="0">
              <a:solidFill>
                <a:srgbClr val="0F6FC6"/>
              </a:solidFill>
            </a:endParaRP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es-CL" altLang="es-CL" sz="1600" b="1" dirty="0">
                <a:solidFill>
                  <a:srgbClr val="59AAF2"/>
                </a:solidFill>
              </a:rPr>
              <a:t>OBJETIVO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s-CL" altLang="es-CL" sz="1600" dirty="0">
                <a:solidFill>
                  <a:srgbClr val="7F7F7F"/>
                </a:solidFill>
              </a:rPr>
              <a:t>Garantizar el derecho a vivir en familia de niñas y niños entre 0 y 3 años que permanecen internados en residencias de protección, a través de un proceso de acompañamiento y revinculación para ellos/ellas, sus familias y comunidad.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endParaRPr lang="es-CL" altLang="es-CL" sz="1600" b="1" dirty="0">
              <a:solidFill>
                <a:srgbClr val="59AAF2"/>
              </a:solidFill>
            </a:endParaRP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56750"/>
              </p:ext>
            </p:extLst>
          </p:nvPr>
        </p:nvGraphicFramePr>
        <p:xfrm>
          <a:off x="2145323" y="3886200"/>
          <a:ext cx="4572000" cy="2819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327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solidFill>
                  <a:srgbClr val="F4740A"/>
                </a:solidFill>
              </a:rPr>
              <a:t>Antecedentes</a:t>
            </a:r>
            <a:r>
              <a:rPr lang="en-US" sz="3200" dirty="0" smtClean="0">
                <a:solidFill>
                  <a:srgbClr val="F4740A"/>
                </a:solidFill>
              </a:rPr>
              <a:t>: el </a:t>
            </a:r>
            <a:r>
              <a:rPr lang="en-US" sz="3200" dirty="0" err="1" smtClean="0">
                <a:solidFill>
                  <a:srgbClr val="F4740A"/>
                </a:solidFill>
              </a:rPr>
              <a:t>rol</a:t>
            </a:r>
            <a:r>
              <a:rPr lang="en-US" sz="3200" dirty="0" smtClean="0">
                <a:solidFill>
                  <a:srgbClr val="F4740A"/>
                </a:solidFill>
              </a:rPr>
              <a:t> de la </a:t>
            </a:r>
            <a:r>
              <a:rPr lang="en-US" sz="3200" dirty="0" err="1" smtClean="0">
                <a:solidFill>
                  <a:srgbClr val="F4740A"/>
                </a:solidFill>
              </a:rPr>
              <a:t>familia</a:t>
            </a:r>
            <a:r>
              <a:rPr lang="en-US" sz="3200" dirty="0" smtClean="0">
                <a:solidFill>
                  <a:srgbClr val="F4740A"/>
                </a:solidFill>
              </a:rPr>
              <a:t> de </a:t>
            </a:r>
            <a:r>
              <a:rPr lang="en-US" sz="3200" dirty="0" err="1" smtClean="0">
                <a:solidFill>
                  <a:srgbClr val="F4740A"/>
                </a:solidFill>
              </a:rPr>
              <a:t>origen</a:t>
            </a:r>
            <a:r>
              <a:rPr lang="en-US" sz="3200" dirty="0" smtClean="0">
                <a:solidFill>
                  <a:srgbClr val="F4740A"/>
                </a:solidFill>
              </a:rPr>
              <a:t> en el </a:t>
            </a:r>
            <a:r>
              <a:rPr lang="en-US" sz="3200" dirty="0" err="1" smtClean="0">
                <a:solidFill>
                  <a:srgbClr val="F4740A"/>
                </a:solidFill>
              </a:rPr>
              <a:t>cuidado</a:t>
            </a:r>
            <a:r>
              <a:rPr lang="en-US" sz="3200" dirty="0" smtClean="0">
                <a:solidFill>
                  <a:srgbClr val="F4740A"/>
                </a:solidFill>
              </a:rPr>
              <a:t> y protecci</a:t>
            </a:r>
            <a:r>
              <a:rPr lang="es-ES" sz="3200" dirty="0" smtClean="0">
                <a:solidFill>
                  <a:srgbClr val="F4740A"/>
                </a:solidFill>
              </a:rPr>
              <a:t>ón de los derechos de los niños</a:t>
            </a:r>
            <a:r>
              <a:rPr lang="en-US" sz="3200" dirty="0" smtClean="0">
                <a:solidFill>
                  <a:srgbClr val="F4740A"/>
                </a:solidFill>
              </a:rPr>
              <a:t> </a:t>
            </a:r>
            <a:endParaRPr lang="en-US" sz="3200" dirty="0">
              <a:solidFill>
                <a:srgbClr val="F4740A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992563"/>
          </a:xfrm>
        </p:spPr>
        <p:txBody>
          <a:bodyPr>
            <a:normAutofit/>
          </a:bodyPr>
          <a:lstStyle/>
          <a:p>
            <a:pPr algn="just"/>
            <a:r>
              <a:rPr lang="es-ES" sz="1800" dirty="0">
                <a:solidFill>
                  <a:schemeClr val="tx2"/>
                </a:solidFill>
              </a:rPr>
              <a:t>La familia, según lo señalado en el preámbulo de la Convención, es considerada como el </a:t>
            </a:r>
            <a:r>
              <a:rPr lang="es-ES" sz="1800" b="1" dirty="0">
                <a:solidFill>
                  <a:schemeClr val="tx2"/>
                </a:solidFill>
              </a:rPr>
              <a:t>grupo fundamental de la sociedad y el medio natural de crecimiento de un niño.</a:t>
            </a:r>
            <a:r>
              <a:rPr lang="es-ES" sz="1800" dirty="0">
                <a:solidFill>
                  <a:schemeClr val="tx2"/>
                </a:solidFill>
              </a:rPr>
              <a:t> Se asume entonces que para que un niño se desarrolle en forma plena debe hacerlo al interior de este grupo primario de </a:t>
            </a:r>
            <a:r>
              <a:rPr lang="es-ES" sz="1800" dirty="0" smtClean="0">
                <a:solidFill>
                  <a:schemeClr val="tx2"/>
                </a:solidFill>
              </a:rPr>
              <a:t>socialización.</a:t>
            </a:r>
          </a:p>
          <a:p>
            <a:pPr algn="just"/>
            <a:endParaRPr lang="es-ES" sz="1800" dirty="0" smtClean="0">
              <a:solidFill>
                <a:schemeClr val="tx2"/>
              </a:solidFill>
            </a:endParaRP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Directrices </a:t>
            </a:r>
            <a:r>
              <a:rPr lang="es-ES" sz="1800" dirty="0">
                <a:solidFill>
                  <a:schemeClr val="tx2"/>
                </a:solidFill>
              </a:rPr>
              <a:t>de cuidados alternativos de Naciones Unidas, </a:t>
            </a:r>
            <a:r>
              <a:rPr lang="es-ES" sz="1800" dirty="0" smtClean="0">
                <a:solidFill>
                  <a:schemeClr val="tx2"/>
                </a:solidFill>
              </a:rPr>
              <a:t>señalan la necesidad de realizar un trabajo </a:t>
            </a:r>
            <a:r>
              <a:rPr lang="es-ES" sz="1800" dirty="0">
                <a:solidFill>
                  <a:schemeClr val="tx2"/>
                </a:solidFill>
              </a:rPr>
              <a:t>que involucre a la familia en aquellos casos de niños que han sido vulnerados en sus derechos, especialmente cuando se ha generado una ruptura con su espacio vincular primario</a:t>
            </a:r>
            <a:r>
              <a:rPr lang="es-ES" sz="18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s-ES" sz="1800" dirty="0" smtClean="0">
              <a:solidFill>
                <a:schemeClr val="tx2"/>
              </a:solidFill>
            </a:endParaRPr>
          </a:p>
          <a:p>
            <a:pPr algn="just"/>
            <a:r>
              <a:rPr lang="es-ES" sz="1800" dirty="0">
                <a:solidFill>
                  <a:schemeClr val="tx2"/>
                </a:solidFill>
              </a:rPr>
              <a:t>El Estado debiese entregar asistencia adecuada para que los padres o representantes legales de los niños puedan desempeñar sus funciones de crianza y cuidado.</a:t>
            </a:r>
          </a:p>
          <a:p>
            <a:pPr algn="just"/>
            <a:endParaRPr lang="es-ES" sz="1600" dirty="0" smtClean="0">
              <a:solidFill>
                <a:schemeClr val="tx2"/>
              </a:solidFill>
            </a:endParaRPr>
          </a:p>
          <a:p>
            <a:pPr algn="just"/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1371600"/>
            <a:ext cx="8686800" cy="1143000"/>
          </a:xfrm>
        </p:spPr>
        <p:txBody>
          <a:bodyPr>
            <a:noAutofit/>
          </a:bodyPr>
          <a:lstStyle/>
          <a:p>
            <a:r>
              <a:rPr lang="es-ES_tradnl" sz="2900" dirty="0" smtClean="0">
                <a:solidFill>
                  <a:schemeClr val="accent6">
                    <a:lumMod val="75000"/>
                  </a:schemeClr>
                </a:solidFill>
              </a:rPr>
              <a:t>Consideraciones para el trabajo de </a:t>
            </a:r>
            <a:r>
              <a:rPr lang="es-ES_tradnl" sz="2900" dirty="0" err="1" smtClean="0">
                <a:solidFill>
                  <a:schemeClr val="accent6">
                    <a:lumMod val="75000"/>
                  </a:schemeClr>
                </a:solidFill>
              </a:rPr>
              <a:t>revinculaci</a:t>
            </a:r>
            <a:r>
              <a:rPr lang="es-ES" sz="2900" dirty="0" smtClean="0">
                <a:solidFill>
                  <a:schemeClr val="accent6">
                    <a:lumMod val="75000"/>
                  </a:schemeClr>
                </a:solidFill>
              </a:rPr>
              <a:t>ón familiar</a:t>
            </a:r>
            <a:endParaRPr lang="es-ES_tradnl" sz="2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38600"/>
          </a:xfrm>
        </p:spPr>
        <p:txBody>
          <a:bodyPr>
            <a:normAutofit fontScale="47500" lnSpcReduction="20000"/>
          </a:bodyPr>
          <a:lstStyle/>
          <a:p>
            <a:pPr algn="just">
              <a:tabLst>
                <a:tab pos="90170" algn="l"/>
              </a:tabLst>
            </a:pPr>
            <a:r>
              <a:rPr lang="es-ES" dirty="0">
                <a:solidFill>
                  <a:schemeClr val="tx2"/>
                </a:solidFill>
                <a:ea typeface="Times New Roman" charset="0"/>
              </a:rPr>
              <a:t>Los grupos familiares de niños internados expresan con frecuencia </a:t>
            </a:r>
            <a:r>
              <a:rPr lang="es-ES" b="1" dirty="0">
                <a:solidFill>
                  <a:schemeClr val="tx2"/>
                </a:solidFill>
                <a:ea typeface="Times New Roman" charset="0"/>
              </a:rPr>
              <a:t>sentimientos de rabia, impotencia e injusticia</a:t>
            </a:r>
            <a:r>
              <a:rPr lang="es-ES" dirty="0">
                <a:solidFill>
                  <a:schemeClr val="tx2"/>
                </a:solidFill>
                <a:ea typeface="Times New Roman" charset="0"/>
              </a:rPr>
              <a:t> hacia los profesionales y las instituciones del sistema de protección</a:t>
            </a:r>
            <a:r>
              <a:rPr lang="es-ES" dirty="0" smtClean="0">
                <a:solidFill>
                  <a:schemeClr val="tx2"/>
                </a:solidFill>
                <a:ea typeface="Times New Roman" charset="0"/>
              </a:rPr>
              <a:t>. </a:t>
            </a:r>
            <a:r>
              <a:rPr lang="es-ES_tradnl" dirty="0">
                <a:solidFill>
                  <a:schemeClr val="tx2"/>
                </a:solidFill>
              </a:rPr>
              <a:t>(</a:t>
            </a:r>
            <a:r>
              <a:rPr lang="es-ES_tradnl" dirty="0" err="1">
                <a:solidFill>
                  <a:schemeClr val="tx2"/>
                </a:solidFill>
              </a:rPr>
              <a:t>Soule</a:t>
            </a:r>
            <a:r>
              <a:rPr lang="es-ES_tradnl" dirty="0">
                <a:solidFill>
                  <a:schemeClr val="tx2"/>
                </a:solidFill>
              </a:rPr>
              <a:t>, 1993; </a:t>
            </a:r>
            <a:r>
              <a:rPr lang="es-ES_tradnl" dirty="0" err="1">
                <a:solidFill>
                  <a:schemeClr val="tx2"/>
                </a:solidFill>
              </a:rPr>
              <a:t>Eliacheff</a:t>
            </a:r>
            <a:r>
              <a:rPr lang="es-ES_tradnl" dirty="0">
                <a:solidFill>
                  <a:schemeClr val="tx2"/>
                </a:solidFill>
              </a:rPr>
              <a:t> 2002; </a:t>
            </a:r>
            <a:r>
              <a:rPr lang="es-ES_tradnl" dirty="0" err="1">
                <a:solidFill>
                  <a:schemeClr val="tx2"/>
                </a:solidFill>
              </a:rPr>
              <a:t>Wulczyn</a:t>
            </a:r>
            <a:r>
              <a:rPr lang="es-ES_tradnl" dirty="0">
                <a:solidFill>
                  <a:schemeClr val="tx2"/>
                </a:solidFill>
              </a:rPr>
              <a:t>, 2004; </a:t>
            </a:r>
            <a:r>
              <a:rPr lang="es-ES_tradnl" dirty="0" err="1">
                <a:solidFill>
                  <a:schemeClr val="tx2"/>
                </a:solidFill>
              </a:rPr>
              <a:t>Anglade</a:t>
            </a:r>
            <a:r>
              <a:rPr lang="es-ES_tradnl" dirty="0">
                <a:solidFill>
                  <a:schemeClr val="tx2"/>
                </a:solidFill>
              </a:rPr>
              <a:t>, 2005; </a:t>
            </a:r>
            <a:r>
              <a:rPr lang="es-ES_tradnl" dirty="0" err="1">
                <a:solidFill>
                  <a:schemeClr val="tx2"/>
                </a:solidFill>
              </a:rPr>
              <a:t>Child</a:t>
            </a:r>
            <a:r>
              <a:rPr lang="es-ES_tradnl" dirty="0">
                <a:solidFill>
                  <a:schemeClr val="tx2"/>
                </a:solidFill>
              </a:rPr>
              <a:t> </a:t>
            </a:r>
            <a:r>
              <a:rPr lang="es-ES_tradnl" dirty="0" err="1">
                <a:solidFill>
                  <a:schemeClr val="tx2"/>
                </a:solidFill>
              </a:rPr>
              <a:t>Welfare</a:t>
            </a:r>
            <a:r>
              <a:rPr lang="es-ES_tradnl" dirty="0">
                <a:solidFill>
                  <a:schemeClr val="tx2"/>
                </a:solidFill>
              </a:rPr>
              <a:t>, 2006)</a:t>
            </a:r>
            <a:r>
              <a:rPr lang="es-ES" dirty="0" smtClean="0">
                <a:solidFill>
                  <a:schemeClr val="tx2"/>
                </a:solidFill>
                <a:ea typeface="Times New Roman" charset="0"/>
              </a:rPr>
              <a:t> </a:t>
            </a:r>
            <a:r>
              <a:rPr lang="es-ES" b="1" i="1" dirty="0">
                <a:solidFill>
                  <a:schemeClr val="tx2"/>
                </a:solidFill>
                <a:ea typeface="Times New Roman" charset="0"/>
              </a:rPr>
              <a:t>¿Qué efectos genera esta situación en los interventores?</a:t>
            </a:r>
          </a:p>
          <a:p>
            <a:pPr algn="just">
              <a:tabLst>
                <a:tab pos="90170" algn="l"/>
              </a:tabLst>
            </a:pPr>
            <a:endParaRPr lang="es-ES" dirty="0">
              <a:solidFill>
                <a:schemeClr val="tx2"/>
              </a:solidFill>
              <a:ea typeface="Times New Roman" charset="0"/>
            </a:endParaRPr>
          </a:p>
          <a:p>
            <a:pPr algn="just">
              <a:tabLst>
                <a:tab pos="90170" algn="l"/>
              </a:tabLst>
            </a:pPr>
            <a:r>
              <a:rPr lang="es-ES" dirty="0">
                <a:solidFill>
                  <a:schemeClr val="tx2"/>
                </a:solidFill>
                <a:ea typeface="Times New Roman" charset="0"/>
              </a:rPr>
              <a:t>No todas las familias tienen la oportunidad de realizar un trabajo serio y comprometido que les permitan pensar los aspectos que dieron lugar a la medida protección sancionada por tribunales de familia y que implicó la separación.</a:t>
            </a:r>
          </a:p>
          <a:p>
            <a:pPr algn="just">
              <a:tabLst>
                <a:tab pos="90170" algn="l"/>
              </a:tabLst>
            </a:pPr>
            <a:endParaRPr lang="es-ES" dirty="0">
              <a:solidFill>
                <a:schemeClr val="tx2"/>
              </a:solidFill>
              <a:ea typeface="Times New Roman" charset="0"/>
            </a:endParaRPr>
          </a:p>
          <a:p>
            <a:pPr algn="just">
              <a:tabLst>
                <a:tab pos="90170" algn="l"/>
              </a:tabLst>
            </a:pPr>
            <a:r>
              <a:rPr lang="es-ES" dirty="0">
                <a:solidFill>
                  <a:schemeClr val="tx2"/>
                </a:solidFill>
                <a:ea typeface="Times New Roman" charset="0"/>
              </a:rPr>
              <a:t>Falta de intimidad y desconfianza en la construcción de nuevos </a:t>
            </a:r>
            <a:r>
              <a:rPr lang="es-ES" dirty="0" smtClean="0">
                <a:solidFill>
                  <a:schemeClr val="tx2"/>
                </a:solidFill>
                <a:ea typeface="Times New Roman" charset="0"/>
              </a:rPr>
              <a:t>vínculos</a:t>
            </a:r>
            <a:r>
              <a:rPr lang="es-ES" dirty="0">
                <a:solidFill>
                  <a:schemeClr val="tx2"/>
                </a:solidFill>
                <a:ea typeface="Times New Roman" charset="0"/>
              </a:rPr>
              <a:t> </a:t>
            </a:r>
            <a:r>
              <a:rPr lang="es-ES" dirty="0" smtClean="0">
                <a:solidFill>
                  <a:schemeClr val="tx2"/>
                </a:solidFill>
                <a:ea typeface="Times New Roman" charset="0"/>
              </a:rPr>
              <a:t>con instituciones de protección, servicios y profesionales.</a:t>
            </a:r>
            <a:endParaRPr lang="es-ES" dirty="0">
              <a:solidFill>
                <a:schemeClr val="tx2"/>
              </a:solidFill>
              <a:ea typeface="Times New Roman" charset="0"/>
            </a:endParaRPr>
          </a:p>
          <a:p>
            <a:pPr algn="just">
              <a:tabLst>
                <a:tab pos="90170" algn="l"/>
              </a:tabLst>
            </a:pPr>
            <a:endParaRPr lang="es-ES" dirty="0">
              <a:solidFill>
                <a:schemeClr val="tx2"/>
              </a:solidFill>
              <a:ea typeface="Times New Roman" charset="0"/>
            </a:endParaRPr>
          </a:p>
          <a:p>
            <a:pPr algn="just">
              <a:tabLst>
                <a:tab pos="90170" algn="l"/>
              </a:tabLst>
            </a:pPr>
            <a:r>
              <a:rPr lang="es-ES" dirty="0" smtClean="0">
                <a:solidFill>
                  <a:schemeClr val="tx2"/>
                </a:solidFill>
                <a:ea typeface="Times New Roman" charset="0"/>
              </a:rPr>
              <a:t>Programas estandarizados de intervención psicosocial que siempre contemplan las particularidades del niño y su familia.</a:t>
            </a:r>
          </a:p>
          <a:p>
            <a:pPr algn="just">
              <a:tabLst>
                <a:tab pos="90170" algn="l"/>
              </a:tabLst>
            </a:pPr>
            <a:endParaRPr lang="es-ES" dirty="0" smtClean="0">
              <a:solidFill>
                <a:schemeClr val="tx2"/>
              </a:solidFill>
              <a:ea typeface="Times New Roman" charset="0"/>
            </a:endParaRPr>
          </a:p>
          <a:p>
            <a:pPr algn="just">
              <a:tabLst>
                <a:tab pos="90170" algn="l"/>
              </a:tabLst>
            </a:pPr>
            <a:r>
              <a:rPr lang="es-ES" dirty="0" smtClean="0">
                <a:solidFill>
                  <a:schemeClr val="tx2"/>
                </a:solidFill>
              </a:rPr>
              <a:t>En determinadas situaciones se </a:t>
            </a:r>
            <a:r>
              <a:rPr lang="es-ES" dirty="0">
                <a:solidFill>
                  <a:schemeClr val="tx2"/>
                </a:solidFill>
              </a:rPr>
              <a:t>requiere de profesionales externos o diferenciados de los equipos técnicos de las residencias de protección.</a:t>
            </a:r>
          </a:p>
          <a:p>
            <a:pPr algn="just">
              <a:tabLst>
                <a:tab pos="90170" algn="l"/>
              </a:tabLst>
            </a:pPr>
            <a:endParaRPr lang="es-ES" dirty="0">
              <a:solidFill>
                <a:schemeClr val="tx2"/>
              </a:solidFill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07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5191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900" dirty="0" smtClean="0">
                <a:solidFill>
                  <a:schemeClr val="accent6">
                    <a:lumMod val="75000"/>
                  </a:schemeClr>
                </a:solidFill>
              </a:rPr>
              <a:t>Acompañamiento Familiar</a:t>
            </a:r>
            <a:endParaRPr lang="es-ES_tradnl" sz="2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s-CL" sz="1900" dirty="0">
                <a:solidFill>
                  <a:schemeClr val="tx2"/>
                </a:solidFill>
              </a:rPr>
              <a:t>El acompañamiento familiar es </a:t>
            </a:r>
            <a:r>
              <a:rPr lang="es-CL" sz="1900" dirty="0" smtClean="0">
                <a:solidFill>
                  <a:schemeClr val="tx2"/>
                </a:solidFill>
              </a:rPr>
              <a:t>una intervención </a:t>
            </a:r>
            <a:r>
              <a:rPr lang="es-CL" sz="1900" dirty="0">
                <a:solidFill>
                  <a:schemeClr val="tx2"/>
                </a:solidFill>
              </a:rPr>
              <a:t>de apoyo a la familia en situaciones en donde los padres han perdido el cuidado personal del niño y requieren de un </a:t>
            </a:r>
            <a:r>
              <a:rPr lang="es-CL" sz="1900" b="1" dirty="0">
                <a:solidFill>
                  <a:schemeClr val="tx2"/>
                </a:solidFill>
              </a:rPr>
              <a:t>soporte que posibilite o refuerce la continuidad del vínculo </a:t>
            </a:r>
            <a:r>
              <a:rPr lang="es-CL" sz="1900" dirty="0">
                <a:solidFill>
                  <a:schemeClr val="tx2"/>
                </a:solidFill>
              </a:rPr>
              <a:t>con sus hijos y que favorezca el </a:t>
            </a:r>
            <a:r>
              <a:rPr lang="es-CL" sz="1900" dirty="0" smtClean="0">
                <a:solidFill>
                  <a:schemeClr val="tx2"/>
                </a:solidFill>
              </a:rPr>
              <a:t>ejercicio de </a:t>
            </a:r>
            <a:r>
              <a:rPr lang="es-CL" sz="1900" dirty="0">
                <a:solidFill>
                  <a:schemeClr val="tx2"/>
                </a:solidFill>
              </a:rPr>
              <a:t>la parentalidad pudiendo sobrellevar de mejor forma los factores y condiciones que motivaron la separación con el niño/a.</a:t>
            </a:r>
            <a:r>
              <a:rPr lang="es-ES_tradnl" sz="1900" dirty="0">
                <a:solidFill>
                  <a:schemeClr val="tx2"/>
                </a:solidFill>
              </a:rPr>
              <a:t> </a:t>
            </a:r>
            <a:endParaRPr lang="es-ES_tradnl" sz="1900" dirty="0" smtClean="0">
              <a:solidFill>
                <a:schemeClr val="tx2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CL" sz="1900" dirty="0" smtClean="0">
              <a:solidFill>
                <a:schemeClr val="tx2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CL" sz="1900" dirty="0">
                <a:solidFill>
                  <a:schemeClr val="tx2"/>
                </a:solidFill>
              </a:rPr>
              <a:t>S</a:t>
            </a:r>
            <a:r>
              <a:rPr lang="es-CL" sz="1900" dirty="0" smtClean="0">
                <a:solidFill>
                  <a:schemeClr val="tx2"/>
                </a:solidFill>
              </a:rPr>
              <a:t>e </a:t>
            </a:r>
            <a:r>
              <a:rPr lang="es-CL" sz="1900" dirty="0">
                <a:solidFill>
                  <a:schemeClr val="tx2"/>
                </a:solidFill>
              </a:rPr>
              <a:t>orienta a generar un trabajo que permite </a:t>
            </a:r>
            <a:r>
              <a:rPr lang="es-CL" sz="1900" b="1" dirty="0">
                <a:solidFill>
                  <a:schemeClr val="tx2"/>
                </a:solidFill>
              </a:rPr>
              <a:t>elaborar los efectos de la separación e internación en los referentes familiares del niño</a:t>
            </a:r>
            <a:r>
              <a:rPr lang="es-CL" sz="1900" dirty="0">
                <a:solidFill>
                  <a:schemeClr val="tx2"/>
                </a:solidFill>
              </a:rPr>
              <a:t>, así como reconstruir y mirar la historia vincular en la que se situó la vulneración de derechos. </a:t>
            </a:r>
            <a:endParaRPr lang="es-CL" sz="1900" dirty="0" smtClean="0">
              <a:solidFill>
                <a:schemeClr val="tx2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CL" sz="1900" dirty="0" smtClean="0">
              <a:solidFill>
                <a:schemeClr val="tx2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CL" sz="1900" dirty="0" smtClean="0">
                <a:solidFill>
                  <a:schemeClr val="tx2"/>
                </a:solidFill>
              </a:rPr>
              <a:t>Este </a:t>
            </a:r>
            <a:r>
              <a:rPr lang="es-CL" sz="1900" dirty="0">
                <a:solidFill>
                  <a:schemeClr val="tx2"/>
                </a:solidFill>
              </a:rPr>
              <a:t>proceso </a:t>
            </a:r>
            <a:r>
              <a:rPr lang="es-CL" sz="1900" dirty="0" smtClean="0">
                <a:solidFill>
                  <a:schemeClr val="tx2"/>
                </a:solidFill>
              </a:rPr>
              <a:t>tiene como efecto </a:t>
            </a:r>
            <a:r>
              <a:rPr lang="es-CL" sz="1900" dirty="0">
                <a:solidFill>
                  <a:schemeClr val="tx2"/>
                </a:solidFill>
              </a:rPr>
              <a:t>de su acción la revinculación del niño con su familia de origen, pero </a:t>
            </a:r>
            <a:r>
              <a:rPr lang="es-CL" sz="1900" dirty="0" smtClean="0">
                <a:solidFill>
                  <a:schemeClr val="tx2"/>
                </a:solidFill>
              </a:rPr>
              <a:t>tambi</a:t>
            </a:r>
            <a:r>
              <a:rPr lang="es-ES" sz="1900" dirty="0" err="1" smtClean="0">
                <a:solidFill>
                  <a:schemeClr val="tx2"/>
                </a:solidFill>
              </a:rPr>
              <a:t>én</a:t>
            </a:r>
            <a:r>
              <a:rPr lang="es-CL" sz="1900" b="1" dirty="0" smtClean="0">
                <a:solidFill>
                  <a:schemeClr val="tx2"/>
                </a:solidFill>
              </a:rPr>
              <a:t> contribuye </a:t>
            </a:r>
            <a:r>
              <a:rPr lang="es-CL" sz="1900" b="1" dirty="0">
                <a:solidFill>
                  <a:schemeClr val="tx2"/>
                </a:solidFill>
              </a:rPr>
              <a:t>a la reparación del doble daño que ha sufrido el niño durante el proceso de institucionalización.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61144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409" y="9906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900" dirty="0" smtClean="0">
                <a:solidFill>
                  <a:schemeClr val="accent6">
                    <a:lumMod val="75000"/>
                  </a:schemeClr>
                </a:solidFill>
              </a:rPr>
              <a:t>Principales carácter</a:t>
            </a:r>
            <a:r>
              <a:rPr lang="es-ES" sz="2900" dirty="0" err="1" smtClean="0">
                <a:solidFill>
                  <a:schemeClr val="accent6">
                    <a:lumMod val="75000"/>
                  </a:schemeClr>
                </a:solidFill>
              </a:rPr>
              <a:t>ísticas</a:t>
            </a:r>
            <a:r>
              <a:rPr lang="es-ES" sz="2900" dirty="0" smtClean="0">
                <a:solidFill>
                  <a:schemeClr val="accent6">
                    <a:lumMod val="75000"/>
                  </a:schemeClr>
                </a:solidFill>
              </a:rPr>
              <a:t> de la intervención</a:t>
            </a:r>
            <a:endParaRPr lang="es-ES_tradnl" sz="2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1409" y="2133600"/>
            <a:ext cx="8229600" cy="426720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_tradnl" sz="1800" dirty="0" smtClean="0">
                <a:solidFill>
                  <a:schemeClr val="tx2"/>
                </a:solidFill>
              </a:rPr>
              <a:t>Intervenci</a:t>
            </a:r>
            <a:r>
              <a:rPr lang="es-ES" sz="1800" dirty="0" smtClean="0">
                <a:solidFill>
                  <a:schemeClr val="tx2"/>
                </a:solidFill>
              </a:rPr>
              <a:t>ón semanal que se realiza en el contexto cotidiano y comunitario de la familia (ej. Domicilio)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Construcción conjunta de la demanda de trabajo entre los profesionales y la familia de origen.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10 a 12 casos por profesional para garantizar la calidad de la intervención.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Análisis de casos entre equipo de acompañantes familiares y equipo técnico de la residencia.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Asesoría técnica semanal clínico-comunitaria para profesionales interventores.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Espacio de escucha y contención de los padres y/o familiares del niño/a.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Elaboración de historias de vida.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Preparación de los padres y/o familiares para acoger al niño que egresa de la residencia.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Acompañamiento post-egreso, hasta dos años con frecuencia semanal, durante el periodo de adaptación del niño/a a su contexto familiar.</a:t>
            </a:r>
          </a:p>
          <a:p>
            <a:pPr algn="just"/>
            <a:endParaRPr lang="es-ES" sz="1800" dirty="0" smtClean="0">
              <a:solidFill>
                <a:schemeClr val="tx2"/>
              </a:solidFill>
            </a:endParaRPr>
          </a:p>
          <a:p>
            <a:pPr algn="just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2807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900" dirty="0" smtClean="0">
                <a:solidFill>
                  <a:schemeClr val="accent6">
                    <a:lumMod val="75000"/>
                  </a:schemeClr>
                </a:solidFill>
              </a:rPr>
              <a:t>Implementación</a:t>
            </a:r>
            <a:r>
              <a:rPr lang="es-ES" sz="2900" dirty="0" smtClean="0">
                <a:solidFill>
                  <a:schemeClr val="accent6">
                    <a:lumMod val="75000"/>
                  </a:schemeClr>
                </a:solidFill>
              </a:rPr>
              <a:t> del plan en la región de Valparaíso</a:t>
            </a:r>
            <a:endParaRPr lang="es-ES_tradnl" sz="2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209800"/>
          </a:xfrm>
        </p:spPr>
        <p:txBody>
          <a:bodyPr>
            <a:normAutofit/>
          </a:bodyPr>
          <a:lstStyle/>
          <a:p>
            <a:pPr algn="just"/>
            <a:r>
              <a:rPr lang="es-ES_tradnl" sz="1800" dirty="0" smtClean="0">
                <a:solidFill>
                  <a:schemeClr val="tx2"/>
                </a:solidFill>
              </a:rPr>
              <a:t>A partir de marzo de 2016 se </a:t>
            </a:r>
            <a:r>
              <a:rPr lang="es-ES_tradnl" sz="1800" dirty="0" err="1" smtClean="0">
                <a:solidFill>
                  <a:schemeClr val="tx2"/>
                </a:solidFill>
              </a:rPr>
              <a:t>comenz</a:t>
            </a:r>
            <a:r>
              <a:rPr lang="es-ES" sz="1800" dirty="0" smtClean="0">
                <a:solidFill>
                  <a:schemeClr val="tx2"/>
                </a:solidFill>
              </a:rPr>
              <a:t>ó a implementar en la región de Valparaíso procesos de revinculación familiar para 62 niños de 0 a 3 años distribuidos en 7 residencias.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Un equipo de 5 acompañantes familiares trabaja con los niños y sus familias con el objetivo de la revinculación familiar.</a:t>
            </a:r>
          </a:p>
          <a:p>
            <a:pPr algn="just"/>
            <a:r>
              <a:rPr lang="es-ES" sz="1800" dirty="0" smtClean="0">
                <a:solidFill>
                  <a:schemeClr val="tx2"/>
                </a:solidFill>
              </a:rPr>
              <a:t>En los primeros 5 meses de intervención (marzo a julio de 2016) un 37% de los niños/as se encuentra en egreso o próximo egresar. </a:t>
            </a:r>
          </a:p>
          <a:p>
            <a:pPr algn="just"/>
            <a:endParaRPr lang="es-ES_tradnl" sz="1800" dirty="0">
              <a:solidFill>
                <a:schemeClr val="tx2"/>
              </a:solidFill>
            </a:endParaRPr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603653"/>
            <a:ext cx="473473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24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900" dirty="0" smtClean="0">
                <a:solidFill>
                  <a:schemeClr val="accent6">
                    <a:lumMod val="75000"/>
                  </a:schemeClr>
                </a:solidFill>
              </a:rPr>
              <a:t>Aprendizajes del proceso</a:t>
            </a:r>
            <a:endParaRPr lang="es-ES_tradnl" sz="2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CL" altLang="es-ES_tradnl" dirty="0" smtClean="0">
                <a:solidFill>
                  <a:schemeClr val="tx2"/>
                </a:solidFill>
              </a:rPr>
              <a:t>Importancia de generar procesos de sensibilizaci</a:t>
            </a:r>
            <a:r>
              <a:rPr lang="es-ES" altLang="es-ES_tradnl" dirty="0" smtClean="0">
                <a:solidFill>
                  <a:schemeClr val="tx2"/>
                </a:solidFill>
              </a:rPr>
              <a:t>ón sobre la situación de los niños y niñas privados de cuidados parentales a nivel intersectorial.</a:t>
            </a:r>
          </a:p>
          <a:p>
            <a:pPr algn="just"/>
            <a:endParaRPr lang="es-ES" altLang="es-ES_tradnl" dirty="0" smtClean="0">
              <a:solidFill>
                <a:schemeClr val="tx2"/>
              </a:solidFill>
            </a:endParaRPr>
          </a:p>
          <a:p>
            <a:pPr algn="just"/>
            <a:r>
              <a:rPr lang="es-CL" altLang="es-ES_tradnl" dirty="0" smtClean="0">
                <a:solidFill>
                  <a:schemeClr val="tx2"/>
                </a:solidFill>
              </a:rPr>
              <a:t>Inclusi</a:t>
            </a:r>
            <a:r>
              <a:rPr lang="es-ES" altLang="es-ES_tradnl" dirty="0" smtClean="0">
                <a:solidFill>
                  <a:schemeClr val="tx2"/>
                </a:solidFill>
              </a:rPr>
              <a:t>ón de los contextos residenciales (equipos técnicos y cuidadoras de trato directo) favorece los procesos de revinculación familiar y visibiliza las necesidades particulares de cada niño y niña.</a:t>
            </a:r>
          </a:p>
          <a:p>
            <a:pPr algn="just"/>
            <a:endParaRPr lang="es-ES" altLang="es-ES_tradnl" dirty="0" smtClean="0">
              <a:solidFill>
                <a:schemeClr val="tx2"/>
              </a:solidFill>
            </a:endParaRPr>
          </a:p>
          <a:p>
            <a:pPr algn="just"/>
            <a:r>
              <a:rPr lang="es-CL" altLang="es-ES_tradnl" dirty="0" smtClean="0">
                <a:solidFill>
                  <a:schemeClr val="tx2"/>
                </a:solidFill>
              </a:rPr>
              <a:t>Familias adhieren a los procesos de intervenci</a:t>
            </a:r>
            <a:r>
              <a:rPr lang="es-ES" altLang="es-ES_tradnl" dirty="0" smtClean="0">
                <a:solidFill>
                  <a:schemeClr val="tx2"/>
                </a:solidFill>
              </a:rPr>
              <a:t>ón y se comprometen en la realización de un trabajo cuando perciben que la intervención se basa en el establecimiento de un vínculo de confianza con el profesional.</a:t>
            </a:r>
          </a:p>
          <a:p>
            <a:pPr algn="just"/>
            <a:endParaRPr lang="es-ES" altLang="es-ES_tradnl" dirty="0" smtClean="0">
              <a:solidFill>
                <a:schemeClr val="tx2"/>
              </a:solidFill>
            </a:endParaRPr>
          </a:p>
          <a:p>
            <a:pPr algn="just"/>
            <a:r>
              <a:rPr lang="es-ES" altLang="es-ES_tradnl" dirty="0" smtClean="0">
                <a:solidFill>
                  <a:schemeClr val="tx2"/>
                </a:solidFill>
              </a:rPr>
              <a:t>Asesoría técnica semanal de análisis de casos permite monitorear y generar aprendizajes permanentes de los procesos de acompañamiento a la familias.</a:t>
            </a:r>
          </a:p>
          <a:p>
            <a:pPr algn="just"/>
            <a:endParaRPr lang="es-CL" altLang="es-ES_tradnl" dirty="0" smtClean="0">
              <a:solidFill>
                <a:schemeClr val="tx2"/>
              </a:solidFill>
            </a:endParaRPr>
          </a:p>
          <a:p>
            <a:pPr algn="just"/>
            <a:r>
              <a:rPr lang="es-ES" altLang="es-ES_tradnl" dirty="0" smtClean="0">
                <a:solidFill>
                  <a:schemeClr val="tx2"/>
                </a:solidFill>
              </a:rPr>
              <a:t>Paulatino </a:t>
            </a:r>
            <a:r>
              <a:rPr lang="es-ES" altLang="es-ES_tradnl" dirty="0">
                <a:solidFill>
                  <a:schemeClr val="tx2"/>
                </a:solidFill>
              </a:rPr>
              <a:t>proceso de cambio de paradigmas en la oferta de protección especial: </a:t>
            </a:r>
            <a:r>
              <a:rPr lang="es-ES" altLang="es-ES_tradnl" dirty="0" smtClean="0">
                <a:solidFill>
                  <a:schemeClr val="tx2"/>
                </a:solidFill>
              </a:rPr>
              <a:t>inclusión de la familia</a:t>
            </a:r>
            <a:r>
              <a:rPr lang="es-ES" altLang="es-ES_tradnl" dirty="0">
                <a:solidFill>
                  <a:schemeClr val="tx2"/>
                </a:solidFill>
              </a:rPr>
              <a:t>, reparación doble </a:t>
            </a:r>
            <a:r>
              <a:rPr lang="es-ES" altLang="es-ES_tradnl" dirty="0" smtClean="0">
                <a:solidFill>
                  <a:schemeClr val="tx2"/>
                </a:solidFill>
              </a:rPr>
              <a:t>vulneración, relevancia de la historia vincular, derecho a vivir en familia y derecho a la identidad.</a:t>
            </a:r>
            <a:endParaRPr lang="es-ES" altLang="es-ES_tradnl" dirty="0">
              <a:solidFill>
                <a:schemeClr val="tx2"/>
              </a:solidFill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10422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962400"/>
            <a:ext cx="8229600" cy="2667000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solidFill>
                  <a:srgbClr val="F4740A"/>
                </a:solidFill>
              </a:rPr>
              <a:t>Soledad Larraín </a:t>
            </a:r>
            <a:r>
              <a:rPr lang="es-ES" sz="2000" b="1" dirty="0" err="1" smtClean="0">
                <a:solidFill>
                  <a:srgbClr val="F4740A"/>
                </a:solidFill>
              </a:rPr>
              <a:t>Heiremans</a:t>
            </a:r>
            <a:r>
              <a:rPr lang="es-ES" sz="2000" b="1" dirty="0" smtClean="0">
                <a:solidFill>
                  <a:srgbClr val="F4740A"/>
                </a:solidFill>
              </a:rPr>
              <a:t/>
            </a:r>
            <a:br>
              <a:rPr lang="es-ES" sz="2000" b="1" dirty="0" smtClean="0">
                <a:solidFill>
                  <a:srgbClr val="F4740A"/>
                </a:solidFill>
              </a:rPr>
            </a:br>
            <a:r>
              <a:rPr lang="es-ES" sz="2000" b="1" dirty="0">
                <a:solidFill>
                  <a:srgbClr val="F4740A"/>
                </a:solidFill>
              </a:rPr>
              <a:t/>
            </a:r>
            <a:br>
              <a:rPr lang="es-ES" sz="2000" b="1" dirty="0">
                <a:solidFill>
                  <a:srgbClr val="F4740A"/>
                </a:solidFill>
              </a:rPr>
            </a:br>
            <a:r>
              <a:rPr lang="es-ES" sz="2000" b="1" dirty="0" smtClean="0">
                <a:solidFill>
                  <a:srgbClr val="F4740A"/>
                </a:solidFill>
              </a:rPr>
              <a:t> </a:t>
            </a:r>
            <a:br>
              <a:rPr lang="es-ES" sz="2000" b="1" dirty="0" smtClean="0">
                <a:solidFill>
                  <a:srgbClr val="F4740A"/>
                </a:solidFill>
              </a:rPr>
            </a:br>
            <a:r>
              <a:rPr lang="es-ES" sz="2000" b="1" dirty="0" smtClean="0">
                <a:solidFill>
                  <a:srgbClr val="F4740A"/>
                </a:solidFill>
              </a:rPr>
              <a:t/>
            </a:r>
            <a:br>
              <a:rPr lang="es-ES" sz="2000" b="1" dirty="0" smtClean="0">
                <a:solidFill>
                  <a:srgbClr val="F4740A"/>
                </a:solidFill>
              </a:rPr>
            </a:br>
            <a:r>
              <a:rPr lang="es-ES" sz="2000" b="1" dirty="0" smtClean="0">
                <a:solidFill>
                  <a:srgbClr val="F4740A"/>
                </a:solidFill>
              </a:rPr>
              <a:t/>
            </a:r>
            <a:br>
              <a:rPr lang="es-ES" sz="2000" b="1" dirty="0" smtClean="0">
                <a:solidFill>
                  <a:srgbClr val="F4740A"/>
                </a:solidFill>
              </a:rPr>
            </a:br>
            <a:r>
              <a:rPr lang="es-ES" sz="2000" b="1" dirty="0">
                <a:solidFill>
                  <a:srgbClr val="F4740A"/>
                </a:solidFill>
              </a:rPr>
              <a:t/>
            </a:r>
            <a:br>
              <a:rPr lang="es-ES" sz="2000" b="1" dirty="0">
                <a:solidFill>
                  <a:srgbClr val="F4740A"/>
                </a:solidFill>
              </a:rPr>
            </a:br>
            <a:r>
              <a:rPr lang="es-ES" sz="2000" b="1" dirty="0" err="1">
                <a:solidFill>
                  <a:srgbClr val="F4740A"/>
                </a:solidFill>
              </a:rPr>
              <a:t>www.consejoinfancia.gob.cl</a:t>
            </a:r>
            <a:r>
              <a:rPr lang="es-ES" sz="2000" b="1" dirty="0" smtClean="0">
                <a:solidFill>
                  <a:srgbClr val="F4740A"/>
                </a:solidFill>
              </a:rPr>
              <a:t/>
            </a:r>
            <a:br>
              <a:rPr lang="es-ES" sz="2000" b="1" dirty="0" smtClean="0">
                <a:solidFill>
                  <a:srgbClr val="F4740A"/>
                </a:solidFill>
              </a:rPr>
            </a:br>
            <a:endParaRPr lang="en-US" sz="2000" b="1" dirty="0">
              <a:solidFill>
                <a:srgbClr val="F4740A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4572000"/>
            <a:ext cx="1257300" cy="113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993</Words>
  <Application>Microsoft Macintosh PowerPoint</Application>
  <PresentationFormat>Presentación en pantalla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Estrategia de Intervención</vt:lpstr>
      <vt:lpstr>Antecedentes: el rol de la familia de origen en el cuidado y protección de los derechos de los niños </vt:lpstr>
      <vt:lpstr>Consideraciones para el trabajo de revinculación familiar</vt:lpstr>
      <vt:lpstr>Acompañamiento Familiar</vt:lpstr>
      <vt:lpstr>Principales carácterísticas de la intervención</vt:lpstr>
      <vt:lpstr>Implementación del plan en la región de Valparaíso</vt:lpstr>
      <vt:lpstr>Aprendizajes del proceso</vt:lpstr>
      <vt:lpstr>Soledad Larraín Heiremans       www.consejoinfancia.gob.cl </vt:lpstr>
    </vt:vector>
  </TitlesOfParts>
  <Company>Windows XP Titan Ultimate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Luciana</dc:creator>
  <cp:lastModifiedBy>Soledad Larrain</cp:lastModifiedBy>
  <cp:revision>29</cp:revision>
  <dcterms:created xsi:type="dcterms:W3CDTF">2016-08-29T19:10:50Z</dcterms:created>
  <dcterms:modified xsi:type="dcterms:W3CDTF">2016-09-24T23:56:36Z</dcterms:modified>
</cp:coreProperties>
</file>